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5" roundtripDataSignature="AMtx7mieYE7376jIC3PZcoej4sZYaoQR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3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3" name="Google Shape;23;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3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5" name="Google Shape;35;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8" name="Google Shape;48;p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9" name="Google Shape;49;p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9"/>
          <p:cNvSpPr/>
          <p:nvPr>
            <p:ph idx="2" type="pic"/>
          </p:nvPr>
        </p:nvSpPr>
        <p:spPr>
          <a:xfrm>
            <a:off x="1792288" y="612775"/>
            <a:ext cx="5486400" cy="4114800"/>
          </a:xfrm>
          <a:prstGeom prst="rect">
            <a:avLst/>
          </a:prstGeom>
          <a:noFill/>
          <a:ln>
            <a:noFill/>
          </a:ln>
        </p:spPr>
      </p:sp>
      <p:sp>
        <p:nvSpPr>
          <p:cNvPr id="64" name="Google Shape;64;p3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title"/>
          </p:nvPr>
        </p:nvSpPr>
        <p:spPr>
          <a:xfrm>
            <a:off x="685800" y="213360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a:t>8257 :</a:t>
            </a:r>
            <a:br>
              <a:rPr b="1" lang="en-US"/>
            </a:br>
            <a:r>
              <a:rPr b="1" lang="en-US"/>
              <a:t>Direct Memory Access (DMA) Controller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0"/>
          <p:cNvPicPr preferRelativeResize="0"/>
          <p:nvPr/>
        </p:nvPicPr>
        <p:blipFill rotWithShape="1">
          <a:blip r:embed="rId3">
            <a:alphaModFix/>
          </a:blip>
          <a:srcRect b="0" l="0" r="0" t="0"/>
          <a:stretch/>
        </p:blipFill>
        <p:spPr>
          <a:xfrm>
            <a:off x="533400" y="304800"/>
            <a:ext cx="8001000" cy="1600200"/>
          </a:xfrm>
          <a:prstGeom prst="rect">
            <a:avLst/>
          </a:prstGeom>
          <a:noFill/>
          <a:ln>
            <a:noFill/>
          </a:ln>
        </p:spPr>
      </p:pic>
      <p:pic>
        <p:nvPicPr>
          <p:cNvPr id="132" name="Google Shape;132;p10"/>
          <p:cNvPicPr preferRelativeResize="0"/>
          <p:nvPr/>
        </p:nvPicPr>
        <p:blipFill rotWithShape="1">
          <a:blip r:embed="rId4">
            <a:alphaModFix/>
          </a:blip>
          <a:srcRect b="0" l="0" r="0" t="0"/>
          <a:stretch/>
        </p:blipFill>
        <p:spPr>
          <a:xfrm>
            <a:off x="609600" y="1752600"/>
            <a:ext cx="8229600" cy="480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1"/>
          <p:cNvPicPr preferRelativeResize="0"/>
          <p:nvPr/>
        </p:nvPicPr>
        <p:blipFill rotWithShape="1">
          <a:blip r:embed="rId3">
            <a:alphaModFix/>
          </a:blip>
          <a:srcRect b="0" l="0" r="0" t="0"/>
          <a:stretch/>
        </p:blipFill>
        <p:spPr>
          <a:xfrm>
            <a:off x="228600" y="304800"/>
            <a:ext cx="8686799" cy="632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2"/>
          <p:cNvPicPr preferRelativeResize="0"/>
          <p:nvPr/>
        </p:nvPicPr>
        <p:blipFill rotWithShape="1">
          <a:blip r:embed="rId3">
            <a:alphaModFix/>
          </a:blip>
          <a:srcRect b="0" l="0" r="0" t="0"/>
          <a:stretch/>
        </p:blipFill>
        <p:spPr>
          <a:xfrm>
            <a:off x="381000" y="76200"/>
            <a:ext cx="8305799" cy="662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Mode Set Register</a:t>
            </a:r>
            <a:endParaRPr/>
          </a:p>
        </p:txBody>
      </p:sp>
      <p:pic>
        <p:nvPicPr>
          <p:cNvPr id="148" name="Google Shape;148;p13"/>
          <p:cNvPicPr preferRelativeResize="0"/>
          <p:nvPr/>
        </p:nvPicPr>
        <p:blipFill rotWithShape="1">
          <a:blip r:embed="rId3">
            <a:alphaModFix/>
          </a:blip>
          <a:srcRect b="0" l="0" r="0" t="0"/>
          <a:stretch/>
        </p:blipFill>
        <p:spPr>
          <a:xfrm>
            <a:off x="9525" y="1600200"/>
            <a:ext cx="9124950" cy="365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Status Register</a:t>
            </a:r>
            <a:endParaRPr/>
          </a:p>
        </p:txBody>
      </p:sp>
      <p:pic>
        <p:nvPicPr>
          <p:cNvPr id="154" name="Google Shape;154;p14"/>
          <p:cNvPicPr preferRelativeResize="0"/>
          <p:nvPr/>
        </p:nvPicPr>
        <p:blipFill rotWithShape="1">
          <a:blip r:embed="rId3">
            <a:alphaModFix/>
          </a:blip>
          <a:srcRect b="0" l="0" r="0" t="0"/>
          <a:stretch/>
        </p:blipFill>
        <p:spPr>
          <a:xfrm>
            <a:off x="276225" y="1671638"/>
            <a:ext cx="8591550" cy="3514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5"/>
          <p:cNvPicPr preferRelativeResize="0"/>
          <p:nvPr/>
        </p:nvPicPr>
        <p:blipFill rotWithShape="1">
          <a:blip r:embed="rId3">
            <a:alphaModFix/>
          </a:blip>
          <a:srcRect b="0" l="0" r="0" t="0"/>
          <a:stretch/>
        </p:blipFill>
        <p:spPr>
          <a:xfrm>
            <a:off x="152400" y="304800"/>
            <a:ext cx="8991600" cy="1828800"/>
          </a:xfrm>
          <a:prstGeom prst="rect">
            <a:avLst/>
          </a:prstGeom>
          <a:noFill/>
          <a:ln>
            <a:noFill/>
          </a:ln>
        </p:spPr>
      </p:pic>
      <p:pic>
        <p:nvPicPr>
          <p:cNvPr id="160" name="Google Shape;160;p15"/>
          <p:cNvPicPr preferRelativeResize="0"/>
          <p:nvPr/>
        </p:nvPicPr>
        <p:blipFill rotWithShape="1">
          <a:blip r:embed="rId4">
            <a:alphaModFix/>
          </a:blip>
          <a:srcRect b="0" l="0" r="0" t="0"/>
          <a:stretch/>
        </p:blipFill>
        <p:spPr>
          <a:xfrm>
            <a:off x="457200" y="2362200"/>
            <a:ext cx="8077200" cy="3886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6"/>
          <p:cNvSpPr txBox="1"/>
          <p:nvPr>
            <p:ph type="title"/>
          </p:nvPr>
        </p:nvSpPr>
        <p:spPr>
          <a:xfrm>
            <a:off x="457200" y="274638"/>
            <a:ext cx="8229600" cy="8683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H:\CamScanner\.images\RDdYybbV95SeWd0tT5r2XaaW.jpg" id="166" name="Google Shape;166;p16"/>
          <p:cNvPicPr preferRelativeResize="0"/>
          <p:nvPr/>
        </p:nvPicPr>
        <p:blipFill rotWithShape="1">
          <a:blip r:embed="rId3">
            <a:alphaModFix/>
          </a:blip>
          <a:srcRect b="0" l="0" r="0" t="0"/>
          <a:stretch/>
        </p:blipFill>
        <p:spPr>
          <a:xfrm>
            <a:off x="1371600" y="1060704"/>
            <a:ext cx="6400800" cy="57972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7"/>
          <p:cNvSpPr txBox="1"/>
          <p:nvPr/>
        </p:nvSpPr>
        <p:spPr>
          <a:xfrm>
            <a:off x="2514600" y="762000"/>
            <a:ext cx="4495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sng" cap="none" strike="noStrike">
                <a:solidFill>
                  <a:schemeClr val="dk1"/>
                </a:solidFill>
                <a:latin typeface="Calibri"/>
                <a:ea typeface="Calibri"/>
                <a:cs typeface="Calibri"/>
                <a:sym typeface="Calibri"/>
              </a:rPr>
              <a:t>Terminal Count Register</a:t>
            </a:r>
            <a:endParaRPr/>
          </a:p>
        </p:txBody>
      </p:sp>
      <p:pic>
        <p:nvPicPr>
          <p:cNvPr id="172" name="Google Shape;172;p17"/>
          <p:cNvPicPr preferRelativeResize="0"/>
          <p:nvPr/>
        </p:nvPicPr>
        <p:blipFill rotWithShape="1">
          <a:blip r:embed="rId3">
            <a:alphaModFix/>
          </a:blip>
          <a:srcRect b="0" l="0" r="0" t="0"/>
          <a:stretch/>
        </p:blipFill>
        <p:spPr>
          <a:xfrm>
            <a:off x="219075" y="2014538"/>
            <a:ext cx="8705850" cy="2828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18"/>
          <p:cNvPicPr preferRelativeResize="0"/>
          <p:nvPr/>
        </p:nvPicPr>
        <p:blipFill rotWithShape="1">
          <a:blip r:embed="rId3">
            <a:alphaModFix/>
          </a:blip>
          <a:srcRect b="0" l="0" r="0" t="0"/>
          <a:stretch/>
        </p:blipFill>
        <p:spPr>
          <a:xfrm>
            <a:off x="228600" y="76200"/>
            <a:ext cx="8610600" cy="655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nvSpPr>
        <p:spPr>
          <a:xfrm>
            <a:off x="2320636" y="796636"/>
            <a:ext cx="451437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Operating Modes of 8257</a:t>
            </a:r>
            <a:endParaRPr/>
          </a:p>
        </p:txBody>
      </p:sp>
      <p:sp>
        <p:nvSpPr>
          <p:cNvPr id="183" name="Google Shape;183;p19"/>
          <p:cNvSpPr txBox="1"/>
          <p:nvPr/>
        </p:nvSpPr>
        <p:spPr>
          <a:xfrm>
            <a:off x="1905000" y="1828800"/>
            <a:ext cx="4662055" cy="325717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800"/>
              <a:buFont typeface="Calibri"/>
              <a:buAutoNum type="arabicPeriod"/>
            </a:pPr>
            <a:r>
              <a:rPr b="1" lang="en-US" sz="2800">
                <a:solidFill>
                  <a:schemeClr val="dk1"/>
                </a:solidFill>
                <a:latin typeface="Calibri"/>
                <a:ea typeface="Calibri"/>
                <a:cs typeface="Calibri"/>
                <a:sym typeface="Calibri"/>
              </a:rPr>
              <a:t>Rotating Priority Mode</a:t>
            </a:r>
            <a:endParaRPr/>
          </a:p>
          <a:p>
            <a:pPr indent="-342900" lvl="0" marL="342900" marR="0" rtl="0" algn="l">
              <a:lnSpc>
                <a:spcPct val="150000"/>
              </a:lnSpc>
              <a:spcBef>
                <a:spcPts val="0"/>
              </a:spcBef>
              <a:spcAft>
                <a:spcPts val="0"/>
              </a:spcAft>
              <a:buClr>
                <a:schemeClr val="dk1"/>
              </a:buClr>
              <a:buSzPts val="2800"/>
              <a:buFont typeface="Calibri"/>
              <a:buAutoNum type="arabicPeriod"/>
            </a:pPr>
            <a:r>
              <a:rPr b="1" lang="en-US" sz="2800">
                <a:solidFill>
                  <a:schemeClr val="dk1"/>
                </a:solidFill>
                <a:latin typeface="Calibri"/>
                <a:ea typeface="Calibri"/>
                <a:cs typeface="Calibri"/>
                <a:sym typeface="Calibri"/>
              </a:rPr>
              <a:t>Fixed Priority Mode</a:t>
            </a:r>
            <a:endParaRPr/>
          </a:p>
          <a:p>
            <a:pPr indent="-342900" lvl="0" marL="342900" marR="0" rtl="0" algn="l">
              <a:lnSpc>
                <a:spcPct val="150000"/>
              </a:lnSpc>
              <a:spcBef>
                <a:spcPts val="0"/>
              </a:spcBef>
              <a:spcAft>
                <a:spcPts val="0"/>
              </a:spcAft>
              <a:buClr>
                <a:schemeClr val="dk1"/>
              </a:buClr>
              <a:buSzPts val="2800"/>
              <a:buFont typeface="Calibri"/>
              <a:buAutoNum type="arabicPeriod"/>
            </a:pPr>
            <a:r>
              <a:rPr b="1" lang="en-US" sz="2800">
                <a:solidFill>
                  <a:schemeClr val="dk1"/>
                </a:solidFill>
                <a:latin typeface="Calibri"/>
                <a:ea typeface="Calibri"/>
                <a:cs typeface="Calibri"/>
                <a:sym typeface="Calibri"/>
              </a:rPr>
              <a:t>Extended Write Mode</a:t>
            </a:r>
            <a:endParaRPr/>
          </a:p>
          <a:p>
            <a:pPr indent="-342900" lvl="0" marL="342900" marR="0" rtl="0" algn="l">
              <a:lnSpc>
                <a:spcPct val="150000"/>
              </a:lnSpc>
              <a:spcBef>
                <a:spcPts val="0"/>
              </a:spcBef>
              <a:spcAft>
                <a:spcPts val="0"/>
              </a:spcAft>
              <a:buClr>
                <a:schemeClr val="dk1"/>
              </a:buClr>
              <a:buSzPts val="2800"/>
              <a:buFont typeface="Calibri"/>
              <a:buAutoNum type="arabicPeriod"/>
            </a:pPr>
            <a:r>
              <a:rPr b="1" lang="en-US" sz="2800">
                <a:solidFill>
                  <a:schemeClr val="dk1"/>
                </a:solidFill>
                <a:latin typeface="Calibri"/>
                <a:ea typeface="Calibri"/>
                <a:cs typeface="Calibri"/>
                <a:sym typeface="Calibri"/>
              </a:rPr>
              <a:t>TC Stop Mode</a:t>
            </a:r>
            <a:endParaRPr/>
          </a:p>
          <a:p>
            <a:pPr indent="-342900" lvl="0" marL="342900" marR="0" rtl="0" algn="l">
              <a:lnSpc>
                <a:spcPct val="150000"/>
              </a:lnSpc>
              <a:spcBef>
                <a:spcPts val="0"/>
              </a:spcBef>
              <a:spcAft>
                <a:spcPts val="0"/>
              </a:spcAft>
              <a:buClr>
                <a:schemeClr val="dk1"/>
              </a:buClr>
              <a:buSzPts val="2800"/>
              <a:buFont typeface="Calibri"/>
              <a:buAutoNum type="arabicPeriod"/>
            </a:pPr>
            <a:r>
              <a:rPr b="1" lang="en-US" sz="2800">
                <a:solidFill>
                  <a:schemeClr val="dk1"/>
                </a:solidFill>
                <a:latin typeface="Calibri"/>
                <a:ea typeface="Calibri"/>
                <a:cs typeface="Calibri"/>
                <a:sym typeface="Calibri"/>
              </a:rPr>
              <a:t>Autoload Mode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2"/>
          <p:cNvPicPr preferRelativeResize="0"/>
          <p:nvPr/>
        </p:nvPicPr>
        <p:blipFill rotWithShape="1">
          <a:blip r:embed="rId3">
            <a:alphaModFix/>
          </a:blip>
          <a:srcRect b="0" l="0" r="0" t="0"/>
          <a:stretch/>
        </p:blipFill>
        <p:spPr>
          <a:xfrm>
            <a:off x="228600" y="228600"/>
            <a:ext cx="8763000" cy="6324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0"/>
          <p:cNvPicPr preferRelativeResize="0"/>
          <p:nvPr/>
        </p:nvPicPr>
        <p:blipFill rotWithShape="1">
          <a:blip r:embed="rId3">
            <a:alphaModFix/>
          </a:blip>
          <a:srcRect b="0" l="0" r="0" t="0"/>
          <a:stretch/>
        </p:blipFill>
        <p:spPr>
          <a:xfrm>
            <a:off x="228600" y="381000"/>
            <a:ext cx="8610599" cy="6172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p:nvPr/>
        </p:nvSpPr>
        <p:spPr>
          <a:xfrm>
            <a:off x="152400" y="304800"/>
            <a:ext cx="88392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3. Extended Write Mode :</a:t>
            </a:r>
            <a:endParaRPr b="1" sz="1800">
              <a:solidFill>
                <a:srgbClr val="4A4848"/>
              </a:solidFill>
              <a:latin typeface="Arial"/>
              <a:ea typeface="Arial"/>
              <a:cs typeface="Arial"/>
              <a:sym typeface="Arial"/>
            </a:endParaRPr>
          </a:p>
          <a:p>
            <a:pPr indent="0" lvl="0" marL="0" marR="0" rtl="0" algn="just">
              <a:spcBef>
                <a:spcPts val="0"/>
              </a:spcBef>
              <a:spcAft>
                <a:spcPts val="0"/>
              </a:spcAft>
              <a:buNone/>
            </a:pPr>
            <a:r>
              <a:rPr lang="en-US" sz="1800">
                <a:solidFill>
                  <a:srgbClr val="3A3A3A"/>
                </a:solidFill>
                <a:latin typeface="Arial"/>
                <a:ea typeface="Arial"/>
                <a:cs typeface="Arial"/>
                <a:sym typeface="Arial"/>
              </a:rPr>
              <a:t>Microcomputer systems allow use of various types of </a:t>
            </a:r>
            <a:r>
              <a:rPr b="1" lang="en-US" sz="1800">
                <a:solidFill>
                  <a:srgbClr val="3A3A3A"/>
                </a:solidFill>
                <a:latin typeface="Arial"/>
                <a:ea typeface="Arial"/>
                <a:cs typeface="Arial"/>
                <a:sym typeface="Arial"/>
              </a:rPr>
              <a:t>memory and I/O devices </a:t>
            </a:r>
            <a:r>
              <a:rPr lang="en-US" sz="1800">
                <a:solidFill>
                  <a:srgbClr val="3A3A3A"/>
                </a:solidFill>
                <a:latin typeface="Arial"/>
                <a:ea typeface="Arial"/>
                <a:cs typeface="Arial"/>
                <a:sym typeface="Arial"/>
              </a:rPr>
              <a:t>with different access time. If a device can not be accessed within a specific amount of time it returns a </a:t>
            </a:r>
            <a:r>
              <a:rPr b="1" lang="en-US" sz="1800">
                <a:solidFill>
                  <a:srgbClr val="3A3A3A"/>
                </a:solidFill>
                <a:latin typeface="Arial"/>
                <a:ea typeface="Arial"/>
                <a:cs typeface="Arial"/>
                <a:sym typeface="Arial"/>
              </a:rPr>
              <a:t>“not ready” indication to the 8257 that causes the 8257 to insert one or more wait states </a:t>
            </a:r>
            <a:r>
              <a:rPr lang="en-US" sz="1800">
                <a:solidFill>
                  <a:srgbClr val="3A3A3A"/>
                </a:solidFill>
                <a:latin typeface="Arial"/>
                <a:ea typeface="Arial"/>
                <a:cs typeface="Arial"/>
                <a:sym typeface="Arial"/>
              </a:rPr>
              <a:t>in its internal sequencing. The extended write option provides alternative timing for the I/O and memory write signals which allows the devices to return an early READY and prevents the </a:t>
            </a:r>
            <a:r>
              <a:rPr b="1" lang="en-US" sz="1800">
                <a:solidFill>
                  <a:srgbClr val="3A3A3A"/>
                </a:solidFill>
                <a:latin typeface="Arial"/>
                <a:ea typeface="Arial"/>
                <a:cs typeface="Arial"/>
                <a:sym typeface="Arial"/>
              </a:rPr>
              <a:t>unnecessary occurrence of wait states </a:t>
            </a:r>
            <a:r>
              <a:rPr lang="en-US" sz="1800">
                <a:solidFill>
                  <a:srgbClr val="3A3A3A"/>
                </a:solidFill>
                <a:latin typeface="Arial"/>
                <a:ea typeface="Arial"/>
                <a:cs typeface="Arial"/>
                <a:sym typeface="Arial"/>
              </a:rPr>
              <a:t>in the Operating Modes of 8257. It does this by activating MEMW and IOW signals earlier in the DMA cycle, giving more setup time.</a:t>
            </a:r>
            <a:endParaRPr b="0" i="0" sz="1800">
              <a:solidFill>
                <a:srgbClr val="3A3A3A"/>
              </a:solidFill>
              <a:latin typeface="Arial"/>
              <a:ea typeface="Arial"/>
              <a:cs typeface="Arial"/>
              <a:sym typeface="Arial"/>
            </a:endParaRPr>
          </a:p>
        </p:txBody>
      </p:sp>
      <p:sp>
        <p:nvSpPr>
          <p:cNvPr id="194" name="Google Shape;194;p21"/>
          <p:cNvSpPr/>
          <p:nvPr/>
        </p:nvSpPr>
        <p:spPr>
          <a:xfrm>
            <a:off x="304800" y="3505200"/>
            <a:ext cx="86868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4.TC STOP Mode :</a:t>
            </a:r>
            <a:endParaRPr b="1" sz="1800">
              <a:solidFill>
                <a:srgbClr val="4A4848"/>
              </a:solidFill>
              <a:latin typeface="Arial"/>
              <a:ea typeface="Arial"/>
              <a:cs typeface="Arial"/>
              <a:sym typeface="Arial"/>
            </a:endParaRPr>
          </a:p>
          <a:p>
            <a:pPr indent="0" lvl="0" marL="0" marR="0" rtl="0" algn="just">
              <a:spcBef>
                <a:spcPts val="0"/>
              </a:spcBef>
              <a:spcAft>
                <a:spcPts val="0"/>
              </a:spcAft>
              <a:buNone/>
            </a:pPr>
            <a:r>
              <a:rPr b="1" lang="en-US" sz="1800">
                <a:solidFill>
                  <a:srgbClr val="3A3A3A"/>
                </a:solidFill>
                <a:latin typeface="Arial"/>
                <a:ea typeface="Arial"/>
                <a:cs typeface="Arial"/>
                <a:sym typeface="Arial"/>
              </a:rPr>
              <a:t>If the TC stop bit is set, a channel is disabled (i.e. its enable bit is reset) after the terminal count (TC) output goes high, thus automatically preventing further DMA operation on that channel. </a:t>
            </a:r>
            <a:r>
              <a:rPr lang="en-US" sz="1800">
                <a:solidFill>
                  <a:srgbClr val="3A3A3A"/>
                </a:solidFill>
                <a:latin typeface="Arial"/>
                <a:ea typeface="Arial"/>
                <a:cs typeface="Arial"/>
                <a:sym typeface="Arial"/>
              </a:rPr>
              <a:t>To enable DMA operation on the channel it is necessary to set enable bit of the corresponding channel in the mode set register. If the TC STOP bit is not set, the occurrence of the TC output has no effect on the channel enable bits.</a:t>
            </a:r>
            <a:endParaRPr b="0" i="0" sz="1800">
              <a:solidFill>
                <a:srgbClr val="3A3A3A"/>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p:nvPr/>
        </p:nvSpPr>
        <p:spPr>
          <a:xfrm>
            <a:off x="228600" y="381000"/>
            <a:ext cx="8534400"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5. Auto Load Mode :</a:t>
            </a:r>
            <a:endParaRPr b="1" sz="1800">
              <a:solidFill>
                <a:srgbClr val="4A4848"/>
              </a:solidFill>
              <a:latin typeface="Arial"/>
              <a:ea typeface="Arial"/>
              <a:cs typeface="Arial"/>
              <a:sym typeface="Arial"/>
            </a:endParaRPr>
          </a:p>
          <a:p>
            <a:pPr indent="0" lvl="0" marL="0" marR="0" rtl="0" algn="just">
              <a:spcBef>
                <a:spcPts val="0"/>
              </a:spcBef>
              <a:spcAft>
                <a:spcPts val="0"/>
              </a:spcAft>
              <a:buNone/>
            </a:pPr>
            <a:r>
              <a:rPr b="1" lang="en-US" sz="1800">
                <a:solidFill>
                  <a:srgbClr val="3A3A3A"/>
                </a:solidFill>
                <a:latin typeface="Arial"/>
                <a:ea typeface="Arial"/>
                <a:cs typeface="Arial"/>
                <a:sym typeface="Arial"/>
              </a:rPr>
              <a:t>Auto load Mode when enabled, permits block chaining operations, without immediate software intervention between blocks. In this mode, channel 2 parameters (DMA starting address, terminal count and DMA transfer mode) are initialized as usual for the first data block. </a:t>
            </a:r>
            <a:r>
              <a:rPr lang="en-US" sz="1800">
                <a:solidFill>
                  <a:srgbClr val="3A3A3A"/>
                </a:solidFill>
                <a:latin typeface="Arial"/>
                <a:ea typeface="Arial"/>
                <a:cs typeface="Arial"/>
                <a:sym typeface="Arial"/>
              </a:rPr>
              <a:t>These parameters are automatically duplicated in the channel 3 registers when channel 2 is initialized. After the first block of DMA cycles is executed by channel 2 (i.e., after the TC output goes high), the parameters stored in the channel 3 registers are transferred to channel 2 during an ‘update’ cycle and next block of DMA cycle is executed. This repeat block operations can be used in applications such as CRT refreshing.</a:t>
            </a:r>
            <a:endParaRPr/>
          </a:p>
          <a:p>
            <a:pPr indent="0" lvl="0" marL="0" marR="0" rtl="0" algn="just">
              <a:spcBef>
                <a:spcPts val="0"/>
              </a:spcBef>
              <a:spcAft>
                <a:spcPts val="0"/>
              </a:spcAft>
              <a:buNone/>
            </a:pPr>
            <a:r>
              <a:rPr lang="en-US" sz="1800">
                <a:solidFill>
                  <a:srgbClr val="3A3A3A"/>
                </a:solidFill>
                <a:latin typeface="Arial"/>
                <a:ea typeface="Arial"/>
                <a:cs typeface="Arial"/>
                <a:sym typeface="Arial"/>
              </a:rPr>
              <a:t>During the update cycle, it is necessary to prevent the CPU from inadvertently skipping a data block by overwriting a starting address or terminal count in the channel 3 registers before those parameters are properly auto-loaded into channel 2.</a:t>
            </a:r>
            <a:endParaRPr b="0" i="0" sz="1800">
              <a:solidFill>
                <a:srgbClr val="3A3A3A"/>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 name="Shape 203"/>
        <p:cNvGrpSpPr/>
        <p:nvPr/>
      </p:nvGrpSpPr>
      <p:grpSpPr>
        <a:xfrm>
          <a:off x="0" y="0"/>
          <a:ext cx="0" cy="0"/>
          <a:chOff x="0" y="0"/>
          <a:chExt cx="0" cy="0"/>
        </a:xfrm>
      </p:grpSpPr>
      <p:pic>
        <p:nvPicPr>
          <p:cNvPr id="204" name="Google Shape;204;p23"/>
          <p:cNvPicPr preferRelativeResize="0"/>
          <p:nvPr/>
        </p:nvPicPr>
        <p:blipFill rotWithShape="1">
          <a:blip r:embed="rId3">
            <a:alphaModFix/>
          </a:blip>
          <a:srcRect b="0" l="0" r="0" t="0"/>
          <a:stretch/>
        </p:blipFill>
        <p:spPr>
          <a:xfrm>
            <a:off x="152400" y="304800"/>
            <a:ext cx="8839200" cy="6781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 name="Shape 208"/>
        <p:cNvGrpSpPr/>
        <p:nvPr/>
      </p:nvGrpSpPr>
      <p:grpSpPr>
        <a:xfrm>
          <a:off x="0" y="0"/>
          <a:ext cx="0" cy="0"/>
          <a:chOff x="0" y="0"/>
          <a:chExt cx="0" cy="0"/>
        </a:xfrm>
      </p:grpSpPr>
      <p:pic>
        <p:nvPicPr>
          <p:cNvPr id="209" name="Google Shape;209;p24"/>
          <p:cNvPicPr preferRelativeResize="0"/>
          <p:nvPr/>
        </p:nvPicPr>
        <p:blipFill rotWithShape="1">
          <a:blip r:embed="rId3">
            <a:alphaModFix/>
          </a:blip>
          <a:srcRect b="0" l="10606" r="11293" t="0"/>
          <a:stretch/>
        </p:blipFill>
        <p:spPr>
          <a:xfrm>
            <a:off x="2289325" y="0"/>
            <a:ext cx="5835750" cy="6907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5"/>
          <p:cNvPicPr preferRelativeResize="0"/>
          <p:nvPr/>
        </p:nvPicPr>
        <p:blipFill rotWithShape="1">
          <a:blip r:embed="rId3">
            <a:alphaModFix/>
          </a:blip>
          <a:srcRect b="0" l="0" r="0" t="0"/>
          <a:stretch/>
        </p:blipFill>
        <p:spPr>
          <a:xfrm>
            <a:off x="1371600" y="990600"/>
            <a:ext cx="6789420" cy="5654040"/>
          </a:xfrm>
          <a:prstGeom prst="rect">
            <a:avLst/>
          </a:prstGeom>
          <a:noFill/>
          <a:ln>
            <a:noFill/>
          </a:ln>
        </p:spPr>
      </p:pic>
      <p:sp>
        <p:nvSpPr>
          <p:cNvPr id="215" name="Google Shape;215;p25"/>
          <p:cNvSpPr txBox="1"/>
          <p:nvPr/>
        </p:nvSpPr>
        <p:spPr>
          <a:xfrm>
            <a:off x="2362200" y="457200"/>
            <a:ext cx="44208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u="sng">
                <a:solidFill>
                  <a:schemeClr val="dk1"/>
                </a:solidFill>
                <a:latin typeface="Calibri"/>
                <a:ea typeface="Calibri"/>
                <a:cs typeface="Calibri"/>
                <a:sym typeface="Calibri"/>
              </a:rPr>
              <a:t>State Diagram of 8257</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pic>
        <p:nvPicPr>
          <p:cNvPr descr="H:\CamScanner\.images\40KE9499B8N25CNbeWHf6tga.jpg" id="220" name="Google Shape;220;p26"/>
          <p:cNvPicPr preferRelativeResize="0"/>
          <p:nvPr/>
        </p:nvPicPr>
        <p:blipFill rotWithShape="1">
          <a:blip r:embed="rId3">
            <a:alphaModFix/>
          </a:blip>
          <a:srcRect b="0" l="0" r="0" t="0"/>
          <a:stretch/>
        </p:blipFill>
        <p:spPr>
          <a:xfrm rot="5400000">
            <a:off x="1619075" y="-129711"/>
            <a:ext cx="5860476" cy="7920990"/>
          </a:xfrm>
          <a:prstGeom prst="rect">
            <a:avLst/>
          </a:prstGeom>
          <a:noFill/>
          <a:ln>
            <a:noFill/>
          </a:ln>
        </p:spPr>
      </p:pic>
      <p:sp>
        <p:nvSpPr>
          <p:cNvPr id="221" name="Google Shape;221;p26"/>
          <p:cNvSpPr txBox="1"/>
          <p:nvPr/>
        </p:nvSpPr>
        <p:spPr>
          <a:xfrm>
            <a:off x="1724892" y="310827"/>
            <a:ext cx="517404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Operation Of DMA Controller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7"/>
          <p:cNvPicPr preferRelativeResize="0"/>
          <p:nvPr/>
        </p:nvPicPr>
        <p:blipFill rotWithShape="1">
          <a:blip r:embed="rId3">
            <a:alphaModFix/>
          </a:blip>
          <a:srcRect b="0" l="0" r="0" t="0"/>
          <a:stretch/>
        </p:blipFill>
        <p:spPr>
          <a:xfrm>
            <a:off x="228600" y="152400"/>
            <a:ext cx="8686799" cy="655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H:\CamScanner\.images\7C7A2VEAAaDUdaHBM7LA02y8.jpg" id="232" name="Google Shape;232;p28"/>
          <p:cNvPicPr preferRelativeResize="0"/>
          <p:nvPr/>
        </p:nvPicPr>
        <p:blipFill rotWithShape="1">
          <a:blip r:embed="rId3">
            <a:alphaModFix/>
          </a:blip>
          <a:srcRect b="0" l="0" r="0" t="0"/>
          <a:stretch/>
        </p:blipFill>
        <p:spPr>
          <a:xfrm>
            <a:off x="228600" y="228600"/>
            <a:ext cx="8518779" cy="63973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Interfacing in Maximum Mode</a:t>
            </a:r>
            <a:endParaRPr/>
          </a:p>
        </p:txBody>
      </p:sp>
      <p:pic>
        <p:nvPicPr>
          <p:cNvPr id="238" name="Google Shape;238;p29"/>
          <p:cNvPicPr preferRelativeResize="0"/>
          <p:nvPr/>
        </p:nvPicPr>
        <p:blipFill rotWithShape="1">
          <a:blip r:embed="rId3">
            <a:alphaModFix/>
          </a:blip>
          <a:srcRect b="0" l="0" r="0" t="0"/>
          <a:stretch/>
        </p:blipFill>
        <p:spPr>
          <a:xfrm>
            <a:off x="609600" y="1752600"/>
            <a:ext cx="8382000" cy="48352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3"/>
          <p:cNvPicPr preferRelativeResize="0"/>
          <p:nvPr/>
        </p:nvPicPr>
        <p:blipFill rotWithShape="1">
          <a:blip r:embed="rId3">
            <a:alphaModFix/>
          </a:blip>
          <a:srcRect b="0" l="0" r="0" t="0"/>
          <a:stretch/>
        </p:blipFill>
        <p:spPr>
          <a:xfrm>
            <a:off x="533400" y="304800"/>
            <a:ext cx="8305800" cy="617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100" name="Google Shape;100;p4"/>
          <p:cNvPicPr preferRelativeResize="0"/>
          <p:nvPr/>
        </p:nvPicPr>
        <p:blipFill rotWithShape="1">
          <a:blip r:embed="rId3">
            <a:alphaModFix/>
          </a:blip>
          <a:srcRect b="0" l="0" r="0" t="0"/>
          <a:stretch/>
        </p:blipFill>
        <p:spPr>
          <a:xfrm>
            <a:off x="249381" y="0"/>
            <a:ext cx="8825345"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5"/>
          <p:cNvPicPr preferRelativeResize="0"/>
          <p:nvPr/>
        </p:nvPicPr>
        <p:blipFill rotWithShape="1">
          <a:blip r:embed="rId3">
            <a:alphaModFix/>
          </a:blip>
          <a:srcRect b="0" l="0" r="0" t="0"/>
          <a:stretch/>
        </p:blipFill>
        <p:spPr>
          <a:xfrm>
            <a:off x="228600" y="381000"/>
            <a:ext cx="8610599" cy="617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6"/>
          <p:cNvPicPr preferRelativeResize="0"/>
          <p:nvPr/>
        </p:nvPicPr>
        <p:blipFill rotWithShape="1">
          <a:blip r:embed="rId3">
            <a:alphaModFix/>
          </a:blip>
          <a:srcRect b="0" l="0" r="0" t="0"/>
          <a:stretch/>
        </p:blipFill>
        <p:spPr>
          <a:xfrm>
            <a:off x="304800" y="304800"/>
            <a:ext cx="8610600" cy="624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7"/>
          <p:cNvPicPr preferRelativeResize="0"/>
          <p:nvPr/>
        </p:nvPicPr>
        <p:blipFill rotWithShape="1">
          <a:blip r:embed="rId3">
            <a:alphaModFix/>
          </a:blip>
          <a:srcRect b="0" l="0" r="0" t="0"/>
          <a:stretch/>
        </p:blipFill>
        <p:spPr>
          <a:xfrm>
            <a:off x="609600" y="304800"/>
            <a:ext cx="7924799" cy="624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8"/>
          <p:cNvPicPr preferRelativeResize="0"/>
          <p:nvPr/>
        </p:nvPicPr>
        <p:blipFill rotWithShape="1">
          <a:blip r:embed="rId3">
            <a:alphaModFix/>
          </a:blip>
          <a:srcRect b="0" l="0" r="0" t="0"/>
          <a:stretch/>
        </p:blipFill>
        <p:spPr>
          <a:xfrm>
            <a:off x="304800" y="152400"/>
            <a:ext cx="8458199" cy="647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Block Diagram</a:t>
            </a:r>
            <a:endParaRPr/>
          </a:p>
        </p:txBody>
      </p:sp>
      <p:pic>
        <p:nvPicPr>
          <p:cNvPr id="126" name="Google Shape;126;p9"/>
          <p:cNvPicPr preferRelativeResize="0"/>
          <p:nvPr/>
        </p:nvPicPr>
        <p:blipFill rotWithShape="1">
          <a:blip r:embed="rId3">
            <a:alphaModFix/>
          </a:blip>
          <a:srcRect b="0" l="0" r="0" t="0"/>
          <a:stretch/>
        </p:blipFill>
        <p:spPr>
          <a:xfrm>
            <a:off x="1033437" y="0"/>
            <a:ext cx="7077116" cy="6858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PALLAVI</dc:creator>
</cp:coreProperties>
</file>